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77" r:id="rId11"/>
    <p:sldId id="262" r:id="rId12"/>
    <p:sldId id="263" r:id="rId13"/>
    <p:sldId id="266" r:id="rId14"/>
    <p:sldId id="264" r:id="rId15"/>
    <p:sldId id="265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6" r:id="rId25"/>
    <p:sldId id="2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30/1/2023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285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30/1/2023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16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30/1/2023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0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Font typeface="Arial" panose="020B0604020202020204" pitchFamily="34" charset="0"/>
              <a:buChar char="•"/>
              <a:defRPr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30/1/2023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85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30/1/2023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07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23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047404"/>
            <a:ext cx="4937760" cy="48216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047404"/>
            <a:ext cx="4937760" cy="48216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30/1/2023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3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362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66328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846052"/>
            <a:ext cx="4937760" cy="4114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066328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846052"/>
            <a:ext cx="4937760" cy="4114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30/1/2023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39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30/1/2023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7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30/1/2023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7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C3A8098-477D-469C-B7AB-654F248A404A}" type="datetimeFigureOut">
              <a:rPr lang="en-US" smtClean="0"/>
              <a:t>30/1/2023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94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30/1/2023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2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39753"/>
            <a:ext cx="10058400" cy="48293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C3A8098-477D-469C-B7AB-654F248A404A}" type="datetimeFigureOut">
              <a:rPr lang="en-US" smtClean="0"/>
              <a:t>30/1/2023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902D182-5838-4DA3-8055-3838CCB3875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12520" y="1014329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80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HLaz7CAxSU&amp;ab_channel=YakirShlezinge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45256A-BEDD-FD36-AA4A-C7D71A157B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3" r="10854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9ED41B5-F9B0-4DE1-8C59-A980468A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8DB8C-14E5-5008-3B99-057D9D54F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6885" y="640080"/>
            <a:ext cx="3659246" cy="2926080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AutoChess </a:t>
            </a:r>
            <a:br>
              <a:rPr lang="en-US" sz="4400">
                <a:solidFill>
                  <a:srgbClr val="FFFFFF"/>
                </a:solidFill>
              </a:rPr>
            </a:br>
            <a:r>
              <a:rPr lang="en-US" sz="4400">
                <a:solidFill>
                  <a:srgbClr val="FFFFFF"/>
                </a:solidFill>
              </a:rPr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44E7A-B3A4-DA6C-9DBC-F37D4F801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6885" y="3578085"/>
            <a:ext cx="3659246" cy="1554480"/>
          </a:xfrm>
        </p:spPr>
        <p:txBody>
          <a:bodyPr>
            <a:normAutofit/>
          </a:bodyPr>
          <a:lstStyle/>
          <a:p>
            <a:r>
              <a:rPr lang="en-US" sz="1500">
                <a:solidFill>
                  <a:srgbClr val="FFFFFF"/>
                </a:solidFill>
              </a:rPr>
              <a:t>23/09/2022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82A030-873A-4216-B6A6-C3348B9C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2138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1E05-EAE7-2FF0-A609-74F050F2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482E3-8876-CFDD-EBCD-A069F916A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board electrical schematics can be found on GitHub (ORCAD and PDF files).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board 3D model can be found on GitHub (STEP and brackets 3D printer STLs files).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MCU (clients and server) codes can be found on GitHub (c files).</a:t>
            </a:r>
          </a:p>
        </p:txBody>
      </p:sp>
    </p:spTree>
    <p:extLst>
      <p:ext uri="{BB962C8B-B14F-4D97-AF65-F5344CB8AC3E}">
        <p14:creationId xmlns:p14="http://schemas.microsoft.com/office/powerpoint/2010/main" val="174858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A8AF-BC1F-AFE5-331C-7D14ACC1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D3F95-F415-64F4-933F-654361045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jobs: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Full GUI.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Server communication.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Board communication and movement management.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AI implementation.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platform: Windows.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programming language: C#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GUI platform: Windows Forms.</a:t>
            </a:r>
          </a:p>
        </p:txBody>
      </p: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B0C34FC-7FA4-9006-C58A-42F10563B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93" y="4099235"/>
            <a:ext cx="4119327" cy="21354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39F9564-B1E4-ADAE-5D71-B74E0E4E9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93" y="1178946"/>
            <a:ext cx="3985675" cy="2772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4138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6775-A2F8-15A7-91C0-1760A13A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 -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1B59F-8299-EE1E-6E0B-C1CC0E976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implements a full GUI for user management.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User can use the GUI for: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Play online (vs a remote user over the internet).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Play offline (vs AI algorithm).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Register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Logging in.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Change user settings (profile pic, password, etc.)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34684AD-697B-D929-C8A6-05638A66E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00" y="3419389"/>
            <a:ext cx="5447168" cy="2823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BED2A93-736D-9F35-866B-1784B3897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514" y="1152797"/>
            <a:ext cx="1864969" cy="21027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3CB6E3B4-E59E-EE9F-88C0-3DC8AB345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089" y="3942703"/>
            <a:ext cx="3268455" cy="22732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2512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0D45-AA98-F05E-9745-3E6445B0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 - Server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28A5F-C27A-C090-4144-BC48F293A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can connect to the server using TCP/IP for playing online.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contain a configuration file for server IP.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All user information is stored on the server side, client is only a middleman.</a:t>
            </a:r>
          </a:p>
        </p:txBody>
      </p:sp>
    </p:spTree>
    <p:extLst>
      <p:ext uri="{BB962C8B-B14F-4D97-AF65-F5344CB8AC3E}">
        <p14:creationId xmlns:p14="http://schemas.microsoft.com/office/powerpoint/2010/main" val="3847994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2F88-BB99-4999-D8CF-4724569A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Client - Board communication and movement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9EC29-1E77-E394-2C0C-F4A911FAA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can communicate with the </a:t>
            </a:r>
            <a:r>
              <a:rPr lang="en-US" dirty="0" err="1"/>
              <a:t>AutoChess</a:t>
            </a:r>
            <a:r>
              <a:rPr lang="en-US" dirty="0"/>
              <a:t> board using Bluetooth.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is mandatory for all board games.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game management is done by the client (board only currying out moves and report board state and changes).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is implementing full chess rules.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is implementing a Dijkstra Shortest Path Algorithm for all moves.</a:t>
            </a:r>
            <a:br>
              <a:rPr lang="en-US" dirty="0"/>
            </a:br>
            <a:r>
              <a:rPr lang="en-US" dirty="0"/>
              <a:t>The algorithm take into account the board state and generate the best (“cheapest”) path between the source and destination.</a:t>
            </a:r>
            <a:br>
              <a:rPr lang="en-US" dirty="0"/>
            </a:br>
            <a:r>
              <a:rPr lang="en-US" dirty="0"/>
              <a:t>In the case that additional pieces movement is required (piece movement is “jumping over” another pieces or the move is a capture), the algorithm generate a full path for the additional pieces as well (using a recursive algorithm).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send the full path movements to the board for execution (in the right order, including returning pieces that moved for “jumping over” moves).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During the user turn, client is receiving an appropriate message each time the board has changed (piece appeared/disappeared)</a:t>
            </a:r>
          </a:p>
        </p:txBody>
      </p:sp>
    </p:spTree>
    <p:extLst>
      <p:ext uri="{BB962C8B-B14F-4D97-AF65-F5344CB8AC3E}">
        <p14:creationId xmlns:p14="http://schemas.microsoft.com/office/powerpoint/2010/main" val="2565513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9C59-1833-09C8-CF05-1C2C9A25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 - AI implementation.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B4381-B8F9-02CE-BF45-0A26CDF63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39753"/>
            <a:ext cx="5810514" cy="482934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is implementing an AI algorithm for offline games.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AI is using a minimax algorithm (depth of 1 – 6 moves).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AI heuristic evaluation function is based on evaluating each side remaining pieces score (based on the piece kind) and board location.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AI is using Alpha–beta pruning algorithm for minimax optimization.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Every tree layer nodes are ordered by captured piece score (nude that not result in a capture checked last) for Alpha-beta optimization.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AI “Brain” report example can be found on GitHub.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CD51FF-54D8-A431-E2A0-49C5857E3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094" y="1520400"/>
            <a:ext cx="4519266" cy="203761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18B0C5-F672-6FDB-5270-86F5372E6DAE}"/>
              </a:ext>
            </a:extLst>
          </p:cNvPr>
          <p:cNvSpPr/>
          <p:nvPr/>
        </p:nvSpPr>
        <p:spPr>
          <a:xfrm>
            <a:off x="8347295" y="1050207"/>
            <a:ext cx="2299580" cy="4164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MiniMax</a:t>
            </a:r>
            <a:r>
              <a:rPr lang="en-US" dirty="0"/>
              <a:t> </a:t>
            </a:r>
            <a:r>
              <a:rPr lang="en-US" dirty="0" err="1"/>
              <a:t>algorithem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B094E3-E9A3-6DEB-BB2E-C06C37C49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094" y="4089510"/>
            <a:ext cx="4313930" cy="215158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070C68D-E598-E2EC-A0F4-7F6C2AB2603F}"/>
              </a:ext>
            </a:extLst>
          </p:cNvPr>
          <p:cNvSpPr/>
          <p:nvPr/>
        </p:nvSpPr>
        <p:spPr>
          <a:xfrm>
            <a:off x="8347295" y="3638915"/>
            <a:ext cx="2299580" cy="4164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Alpha–beta pruning</a:t>
            </a:r>
          </a:p>
        </p:txBody>
      </p:sp>
    </p:spTree>
    <p:extLst>
      <p:ext uri="{BB962C8B-B14F-4D97-AF65-F5344CB8AC3E}">
        <p14:creationId xmlns:p14="http://schemas.microsoft.com/office/powerpoint/2010/main" val="112365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8C2C-3926-882C-983A-40D81BA2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 -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D5C43-5B86-669B-B381-1BBEE0C2E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Client codes can be found on GitHub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AI “Brain” report example can be found on GitHub.  </a:t>
            </a:r>
          </a:p>
        </p:txBody>
      </p:sp>
    </p:spTree>
    <p:extLst>
      <p:ext uri="{BB962C8B-B14F-4D97-AF65-F5344CB8AC3E}">
        <p14:creationId xmlns:p14="http://schemas.microsoft.com/office/powerpoint/2010/main" val="1297442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A715-C80C-539C-5157-23B5A4309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FED60-04D6-282A-ACAC-DD5B73240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jobs: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Users management.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Clients management.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Game management.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platform: Raspberry Pi.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programming language: 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DB platform: MySQL.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DF0A1FB-5825-F1CC-CDCE-2825CE77A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34434" y="2189125"/>
            <a:ext cx="4546910" cy="3410183"/>
          </a:xfrm>
          <a:prstGeom prst="rect">
            <a:avLst/>
          </a:prstGeom>
        </p:spPr>
      </p:pic>
      <p:pic>
        <p:nvPicPr>
          <p:cNvPr id="7" name="Picture 6" descr="A picture containing device&#10;&#10;Description automatically generated">
            <a:extLst>
              <a:ext uri="{FF2B5EF4-FFF2-40B4-BE49-F238E27FC236}">
                <a16:creationId xmlns:a16="http://schemas.microsoft.com/office/drawing/2014/main" id="{534BE07A-91C0-96B5-8F1F-B2E2242AB9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4"/>
          <a:stretch/>
        </p:blipFill>
        <p:spPr>
          <a:xfrm>
            <a:off x="4956952" y="3465212"/>
            <a:ext cx="2656173" cy="2702459"/>
          </a:xfrm>
          <a:prstGeom prst="rect">
            <a:avLst/>
          </a:prstGeom>
        </p:spPr>
      </p:pic>
      <p:pic>
        <p:nvPicPr>
          <p:cNvPr id="9" name="Picture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02E81DC-E44E-CEE8-5304-8F2A55B38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04" y="3211715"/>
            <a:ext cx="3941275" cy="295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41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B8420-39AE-FD52-E1C8-276D9B98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 - Users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B1645-E96B-C847-78AE-F22D997FC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contains User DB.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User have: Username, Password, Nickname, Profile pic, Rating, Online game rating delta.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All users information is stored in MySQL DB running on the same machine.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201B8C0-A224-0190-9ADF-6280F1A95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2" t="34832" r="16708" b="4336"/>
          <a:stretch/>
        </p:blipFill>
        <p:spPr>
          <a:xfrm>
            <a:off x="5230187" y="2544024"/>
            <a:ext cx="6609030" cy="347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63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C908F-2EFC-A990-6AC1-17647668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 – Clients management.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94BD7-B9F1-E373-0983-C963AE9B7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clients management is done by a multithreaded design.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Clients need to log in (or register) before a game can be played.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keeps track of online users using a relevant DB table.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Clients can change the user settings (nickname, password, etc.)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keeps track on “waiting for game” clients using a relevant DB table, when 2 suitable clients are waiting for game, the server start a game and manage the communication between the 2 sides (using a single thread).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Clients can invite an online friend for a friendly game.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353DB18-CAB5-5B0B-63B2-8892C3691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" t="70475" r="1021" b="4337"/>
          <a:stretch/>
        </p:blipFill>
        <p:spPr>
          <a:xfrm>
            <a:off x="3500318" y="3908078"/>
            <a:ext cx="8546473" cy="133355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1979B37-4DDF-97AB-2D5C-60013AC4E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t="50000" r="51238" b="30634"/>
          <a:stretch/>
        </p:blipFill>
        <p:spPr>
          <a:xfrm>
            <a:off x="3500318" y="5292477"/>
            <a:ext cx="3983881" cy="10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80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73FDF-E33C-B082-3FA9-344F25BC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AutoChess</a:t>
            </a:r>
            <a:r>
              <a:rPr lang="en-US" dirty="0"/>
              <a:t> Project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A124-9AB1-C1A6-145E-90ECDFA39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322622"/>
            <a:ext cx="10058400" cy="4888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https://www.youtube.com/watch?v=uHLaz7CAxSU&amp;ab_channel=YakirShlezinger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2688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D2E30-FBF2-560C-3D03-83111340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 - Game management.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A468F-7FF7-3B0B-F83E-296D699AB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is implementing full chess game rules (using a custom-made Chess API).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accepts only legal moves from the clients (including special moves like </a:t>
            </a:r>
            <a:r>
              <a:rPr lang="en-US" dirty="0" err="1"/>
              <a:t>en</a:t>
            </a:r>
            <a:r>
              <a:rPr lang="en-US" dirty="0"/>
              <a:t> passant, castling, promotions).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keeps track of each game and notify the clients on the winner and loser.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updates the users chess ratings after game ends.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game is managed by a single thread, the other client thread is on “stand by” until the game ends.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22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BCE1-C7A2-0A3A-853E-43301213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 -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61A60-8A7C-99A1-5D37-39DCDA94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Server codes can be found on GitHub.</a:t>
            </a:r>
          </a:p>
        </p:txBody>
      </p:sp>
    </p:spTree>
    <p:extLst>
      <p:ext uri="{BB962C8B-B14F-4D97-AF65-F5344CB8AC3E}">
        <p14:creationId xmlns:p14="http://schemas.microsoft.com/office/powerpoint/2010/main" val="1535118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AFA110-806C-9106-DEE6-F477C931D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7125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143E-AF1C-F5BE-D344-F3DB7469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AutoChess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000A7-25D0-4A53-5C8F-AF4E9F9FD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39753"/>
            <a:ext cx="10058400" cy="391946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AutoChess</a:t>
            </a:r>
            <a:r>
              <a:rPr lang="en-US" dirty="0"/>
              <a:t> project contain 3 main components: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u="sng" dirty="0"/>
              <a:t>Server</a:t>
            </a:r>
            <a:br>
              <a:rPr lang="en-US" dirty="0"/>
            </a:br>
            <a:r>
              <a:rPr lang="en-US" dirty="0"/>
              <a:t>In charge of managing users, games and clients communications.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u="sng" dirty="0"/>
              <a:t>Client</a:t>
            </a:r>
            <a:br>
              <a:rPr lang="en-US" dirty="0"/>
            </a:br>
            <a:r>
              <a:rPr lang="en-US" dirty="0"/>
              <a:t>Middleman between the server and the board and the main user interface.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u="sng" dirty="0"/>
              <a:t>Board</a:t>
            </a:r>
            <a:br>
              <a:rPr lang="en-US" dirty="0"/>
            </a:br>
            <a:r>
              <a:rPr lang="en-US" dirty="0"/>
              <a:t>In charge of pieces movement and move detection.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3C63C-EB81-87A3-3A18-FB9C86CC4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429000"/>
            <a:ext cx="10242958" cy="104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44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D723-57B3-8E8D-85EA-C5BE645D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7B1729-6367-FAC6-DA62-C8F7051B4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Board jobs: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Board Client communications (via Bluetooth).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Opponent pieces movement.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User movement detection.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Main MCU: ESP32-WROOM-32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Secondary MCUs: 4 ESP32-WROOM-32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MCU programming language: C</a:t>
            </a:r>
          </a:p>
        </p:txBody>
      </p:sp>
      <p:pic>
        <p:nvPicPr>
          <p:cNvPr id="12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58BA21F9-7D17-327F-25DE-D5079C55C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519124"/>
            <a:ext cx="3535540" cy="2651655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C1B95EFF-97C2-8B93-0210-5209E1730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40" y="3519124"/>
            <a:ext cx="3535540" cy="2651655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EF3E76CA-0E2F-EBBD-3B1C-5732838D9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881" y="3519124"/>
            <a:ext cx="3535540" cy="265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69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4FE23-A526-D6F5-8952-FE8B8F51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Pieces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017C7-5C30-76FD-EEB0-17A041ACB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39753"/>
            <a:ext cx="5360669" cy="482934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Moving the chess pieces is done by magnetic forces: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Every chess piece have a magnet on the bottom.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The board contain a moving electromagnet (x-y plane)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MCU is moving the electromagnet in x-y plane using </a:t>
            </a:r>
            <a:r>
              <a:rPr lang="en-US" dirty="0" err="1"/>
              <a:t>CoreXY</a:t>
            </a:r>
            <a:r>
              <a:rPr lang="en-US" dirty="0"/>
              <a:t> </a:t>
            </a:r>
            <a:r>
              <a:rPr lang="en-US" dirty="0" err="1"/>
              <a:t>Kinemtic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Both stepper motors (A &amp; B) are static.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Motors are connected using TMC2209 Drivers.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gantry assembly using: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2 Motors.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Several pulleys.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2 Timing belts.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3 Linear Rails.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3D printed brackets.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FAA77A8-FB1E-6C98-5CE1-00DABCA55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84671" y="1366885"/>
            <a:ext cx="4301067" cy="32258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2A3556-B087-8EC1-EA5C-2EC10CB210C3}"/>
              </a:ext>
            </a:extLst>
          </p:cNvPr>
          <p:cNvSpPr/>
          <p:nvPr/>
        </p:nvSpPr>
        <p:spPr>
          <a:xfrm>
            <a:off x="9511456" y="4592685"/>
            <a:ext cx="1600200" cy="3513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Electromagnet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15E5A2-F26C-0DC6-E3C0-CAD97E91F3A5}"/>
              </a:ext>
            </a:extLst>
          </p:cNvPr>
          <p:cNvSpPr/>
          <p:nvPr/>
        </p:nvSpPr>
        <p:spPr>
          <a:xfrm>
            <a:off x="6793656" y="1066294"/>
            <a:ext cx="1126066" cy="2751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Motor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780583-B125-96DE-D4F6-88DCCED72CB2}"/>
              </a:ext>
            </a:extLst>
          </p:cNvPr>
          <p:cNvSpPr/>
          <p:nvPr/>
        </p:nvSpPr>
        <p:spPr>
          <a:xfrm>
            <a:off x="6648663" y="4442425"/>
            <a:ext cx="1032934" cy="3513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Motor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4A229A-70F6-818E-7F1F-A5DEA3B0A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401" y="3556667"/>
            <a:ext cx="2664180" cy="277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73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C4DF-2246-5B3F-D9B6-6C87B720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Move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93BD7-4034-3A59-BDBD-506A9C63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39753"/>
            <a:ext cx="6226629" cy="482934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Pieces move detection is done by A1101 Digital Hall Effect Sensors under each square that detect the presence/absence of a magnet on that square (each piece have a magnet on the bottom).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fabric&#10;&#10;Description automatically generated">
            <a:extLst>
              <a:ext uri="{FF2B5EF4-FFF2-40B4-BE49-F238E27FC236}">
                <a16:creationId xmlns:a16="http://schemas.microsoft.com/office/drawing/2014/main" id="{29B10414-30DB-067F-8450-4874B1483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19320" y="1626939"/>
            <a:ext cx="2952926" cy="2214695"/>
          </a:xfrm>
          <a:prstGeom prst="rect">
            <a:avLst/>
          </a:prstGeo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3ACA1F06-CD2A-63DF-ADEA-D7DB19876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2606" y="2829741"/>
            <a:ext cx="3827417" cy="2870563"/>
          </a:xfrm>
          <a:prstGeom prst="rect">
            <a:avLst/>
          </a:prstGeom>
        </p:spPr>
      </p:pic>
      <p:pic>
        <p:nvPicPr>
          <p:cNvPr id="9" name="Picture 8" descr="A close-up of a wire&#10;&#10;Description automatically generated with low confidence">
            <a:extLst>
              <a:ext uri="{FF2B5EF4-FFF2-40B4-BE49-F238E27FC236}">
                <a16:creationId xmlns:a16="http://schemas.microsoft.com/office/drawing/2014/main" id="{A99A8D96-18A2-D438-3547-D0C33509A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12177" y="2829741"/>
            <a:ext cx="3827417" cy="287056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B7A716-A747-E34B-EEAA-E68252903F89}"/>
              </a:ext>
            </a:extLst>
          </p:cNvPr>
          <p:cNvSpPr/>
          <p:nvPr/>
        </p:nvSpPr>
        <p:spPr>
          <a:xfrm>
            <a:off x="1288869" y="3501466"/>
            <a:ext cx="2072640" cy="655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A1101 Digital Hall Effect Sensors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6C66664-3FE4-36E1-F374-664FC4A4F5D9}"/>
              </a:ext>
            </a:extLst>
          </p:cNvPr>
          <p:cNvSpPr/>
          <p:nvPr/>
        </p:nvSpPr>
        <p:spPr>
          <a:xfrm>
            <a:off x="4290604" y="2452082"/>
            <a:ext cx="1431470" cy="508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 Hall effect sensors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FCEB71-217B-ED55-8F74-8EFDACB0A8A6}"/>
              </a:ext>
            </a:extLst>
          </p:cNvPr>
          <p:cNvSpPr/>
          <p:nvPr/>
        </p:nvSpPr>
        <p:spPr>
          <a:xfrm>
            <a:off x="8688435" y="868949"/>
            <a:ext cx="2560863" cy="508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 lines of 8 Hall effect sensors each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678353-1AA7-633E-6CA5-53FF0858D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376" y="4247604"/>
            <a:ext cx="3662813" cy="20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31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800A-13D0-35FE-98FA-975AE95F3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Move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DD63F-2F3A-7589-8741-AFE9D7610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39753"/>
            <a:ext cx="4393595" cy="482934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As a result of manual sensors placement , Hall effect sensors is different from board squares centers.</a:t>
            </a:r>
            <a:br>
              <a:rPr lang="en-US" dirty="0"/>
            </a:br>
            <a:r>
              <a:rPr lang="en-US" dirty="0"/>
              <a:t>Board calibration was done to compute exact Hall Effect sensors location.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Board calibration was done by moving the electromagnet head across the board in 5mm intervals.</a:t>
            </a:r>
            <a:br>
              <a:rPr lang="en-US" dirty="0"/>
            </a:br>
            <a:r>
              <a:rPr lang="en-US" dirty="0"/>
              <a:t>Hall effect sensors detection at each point was saved to draw a “detection circle” at each board square.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 center of mass equation was calculated at each “detection circle” to compute exact Hall effect sensors location.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C56DC-7A31-83CC-B3D9-EEEC1D30B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90" b="9114"/>
          <a:stretch/>
        </p:blipFill>
        <p:spPr>
          <a:xfrm>
            <a:off x="5490875" y="1039753"/>
            <a:ext cx="6362770" cy="3499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E5BC0-10D6-FA3B-79CB-4E16D9DB5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875" y="4589804"/>
            <a:ext cx="3013134" cy="162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68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EAB56-A657-A354-A81B-C960F47A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Move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46421-6646-6468-653B-B7E2B21F0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As a result of lack of IO pins on the ESP32 MCU, 4 additional ESP32 board are used for IO expansion (Known as the “Client boards”).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 group of 16 hall sensors are connected to each ESP32 board (no hall sensors are connected to the Main ESP32 board), all 4 ESP32 communicate with the Main ESP32 (Known as the “Server board”) via Wi-Fi (using ESP-NOW).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8DA097-0543-F2F1-0F7C-508287BB15C4}"/>
              </a:ext>
            </a:extLst>
          </p:cNvPr>
          <p:cNvSpPr/>
          <p:nvPr/>
        </p:nvSpPr>
        <p:spPr>
          <a:xfrm>
            <a:off x="9039496" y="3280954"/>
            <a:ext cx="272578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 Effect Sensors group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0A0A7-54DB-77D0-52B6-F8E0F1E575AC}"/>
              </a:ext>
            </a:extLst>
          </p:cNvPr>
          <p:cNvSpPr/>
          <p:nvPr/>
        </p:nvSpPr>
        <p:spPr>
          <a:xfrm>
            <a:off x="5782490" y="3280953"/>
            <a:ext cx="217714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 Client Board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91580A-9A44-032E-7FF6-458671F2AC18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 flipV="1">
            <a:off x="7959633" y="3428999"/>
            <a:ext cx="10798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FBDDED-FA23-0625-06DD-0A22F89B5FE6}"/>
              </a:ext>
            </a:extLst>
          </p:cNvPr>
          <p:cNvSpPr txBox="1"/>
          <p:nvPr/>
        </p:nvSpPr>
        <p:spPr>
          <a:xfrm>
            <a:off x="7959633" y="3200466"/>
            <a:ext cx="1114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GPIO connection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845750-BC3D-BD96-9D25-A4F4F1EF6D4E}"/>
              </a:ext>
            </a:extLst>
          </p:cNvPr>
          <p:cNvSpPr/>
          <p:nvPr/>
        </p:nvSpPr>
        <p:spPr>
          <a:xfrm>
            <a:off x="9039496" y="3805578"/>
            <a:ext cx="272578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 Effect Sensors group 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D279ED5-5D9B-4D36-559C-CA14FF106AB0}"/>
              </a:ext>
            </a:extLst>
          </p:cNvPr>
          <p:cNvSpPr/>
          <p:nvPr/>
        </p:nvSpPr>
        <p:spPr>
          <a:xfrm>
            <a:off x="5782490" y="3805577"/>
            <a:ext cx="217714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 Client Board 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2C9C8E-2412-5C46-2898-E6969CB2AD95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 flipV="1">
            <a:off x="7959633" y="3953623"/>
            <a:ext cx="10798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127FCC8-4186-CDC3-6EEC-6CCA65378B01}"/>
              </a:ext>
            </a:extLst>
          </p:cNvPr>
          <p:cNvSpPr txBox="1"/>
          <p:nvPr/>
        </p:nvSpPr>
        <p:spPr>
          <a:xfrm>
            <a:off x="7959633" y="3725090"/>
            <a:ext cx="1114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GPIO connection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C9CC137-7455-BAC5-17CC-D00867700877}"/>
              </a:ext>
            </a:extLst>
          </p:cNvPr>
          <p:cNvSpPr/>
          <p:nvPr/>
        </p:nvSpPr>
        <p:spPr>
          <a:xfrm>
            <a:off x="9039496" y="4330202"/>
            <a:ext cx="272578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 Effect Sensors group 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A42BB6-61D5-EC08-8C89-A51B3A623441}"/>
              </a:ext>
            </a:extLst>
          </p:cNvPr>
          <p:cNvSpPr/>
          <p:nvPr/>
        </p:nvSpPr>
        <p:spPr>
          <a:xfrm>
            <a:off x="5782490" y="4330201"/>
            <a:ext cx="217714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 Client Board 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2A331E-C5D2-D0C4-E44C-C0C491D613A1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7959633" y="4478247"/>
            <a:ext cx="10798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AB00C29-4EA6-75D5-95A0-4D8ACB13F06E}"/>
              </a:ext>
            </a:extLst>
          </p:cNvPr>
          <p:cNvSpPr txBox="1"/>
          <p:nvPr/>
        </p:nvSpPr>
        <p:spPr>
          <a:xfrm>
            <a:off x="7959633" y="4249714"/>
            <a:ext cx="1114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GPIO connection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C89AF77-9C2E-9033-F440-178B9FF97C0F}"/>
              </a:ext>
            </a:extLst>
          </p:cNvPr>
          <p:cNvSpPr/>
          <p:nvPr/>
        </p:nvSpPr>
        <p:spPr>
          <a:xfrm>
            <a:off x="9039496" y="4933133"/>
            <a:ext cx="272578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 Effect Sensors group 4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312A603-35B2-86C0-BBE0-8456D010F891}"/>
              </a:ext>
            </a:extLst>
          </p:cNvPr>
          <p:cNvSpPr/>
          <p:nvPr/>
        </p:nvSpPr>
        <p:spPr>
          <a:xfrm>
            <a:off x="5782490" y="4933132"/>
            <a:ext cx="217714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 Client Board 4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ECA65C-A428-FAD0-DC43-500B9AD63FAD}"/>
              </a:ext>
            </a:extLst>
          </p:cNvPr>
          <p:cNvCxnSpPr>
            <a:cxnSpLocks/>
            <a:stCxn id="23" idx="1"/>
            <a:endCxn id="24" idx="3"/>
          </p:cNvCxnSpPr>
          <p:nvPr/>
        </p:nvCxnSpPr>
        <p:spPr>
          <a:xfrm flipH="1" flipV="1">
            <a:off x="7959633" y="5081178"/>
            <a:ext cx="10798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3F1627-EA5E-EDFF-2A15-D46A6FE9B0F6}"/>
              </a:ext>
            </a:extLst>
          </p:cNvPr>
          <p:cNvSpPr txBox="1"/>
          <p:nvPr/>
        </p:nvSpPr>
        <p:spPr>
          <a:xfrm>
            <a:off x="7959633" y="4852645"/>
            <a:ext cx="1114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GPIO connection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D03E46-EC0B-1CB6-71BB-BD56592728DC}"/>
              </a:ext>
            </a:extLst>
          </p:cNvPr>
          <p:cNvSpPr/>
          <p:nvPr/>
        </p:nvSpPr>
        <p:spPr>
          <a:xfrm>
            <a:off x="1680755" y="3682568"/>
            <a:ext cx="2664825" cy="1134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ESP32 </a:t>
            </a:r>
          </a:p>
          <a:p>
            <a:pPr algn="ctr"/>
            <a:r>
              <a:rPr lang="en-US" dirty="0"/>
              <a:t>(Server Board)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54820B9-14C7-1128-0056-D38F8FDD797C}"/>
              </a:ext>
            </a:extLst>
          </p:cNvPr>
          <p:cNvCxnSpPr>
            <a:stCxn id="6" idx="1"/>
            <a:endCxn id="28" idx="3"/>
          </p:cNvCxnSpPr>
          <p:nvPr/>
        </p:nvCxnSpPr>
        <p:spPr>
          <a:xfrm flipH="1">
            <a:off x="4345580" y="3428999"/>
            <a:ext cx="1436910" cy="82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F03835-1D4A-615D-6DB0-E45B3AC6795D}"/>
              </a:ext>
            </a:extLst>
          </p:cNvPr>
          <p:cNvCxnSpPr>
            <a:stCxn id="16" idx="1"/>
            <a:endCxn id="28" idx="3"/>
          </p:cNvCxnSpPr>
          <p:nvPr/>
        </p:nvCxnSpPr>
        <p:spPr>
          <a:xfrm flipH="1">
            <a:off x="4345580" y="3953623"/>
            <a:ext cx="1436910" cy="296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55D2DF-C062-36D1-FC41-758E7CCDC865}"/>
              </a:ext>
            </a:extLst>
          </p:cNvPr>
          <p:cNvCxnSpPr>
            <a:stCxn id="20" idx="1"/>
            <a:endCxn id="28" idx="3"/>
          </p:cNvCxnSpPr>
          <p:nvPr/>
        </p:nvCxnSpPr>
        <p:spPr>
          <a:xfrm flipH="1" flipV="1">
            <a:off x="4345580" y="4249714"/>
            <a:ext cx="1436910" cy="228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CEDF20-B971-BBFC-C077-E49337CD7298}"/>
              </a:ext>
            </a:extLst>
          </p:cNvPr>
          <p:cNvCxnSpPr>
            <a:stCxn id="24" idx="1"/>
            <a:endCxn id="28" idx="3"/>
          </p:cNvCxnSpPr>
          <p:nvPr/>
        </p:nvCxnSpPr>
        <p:spPr>
          <a:xfrm flipH="1" flipV="1">
            <a:off x="4345580" y="4249714"/>
            <a:ext cx="1436910" cy="83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AA68353-53B5-D2CA-EAC8-19C1390D1EAC}"/>
              </a:ext>
            </a:extLst>
          </p:cNvPr>
          <p:cNvSpPr txBox="1"/>
          <p:nvPr/>
        </p:nvSpPr>
        <p:spPr>
          <a:xfrm>
            <a:off x="5107089" y="3239118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ESP-NOW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515EF5-EB20-F448-555C-3DB412CF5E15}"/>
              </a:ext>
            </a:extLst>
          </p:cNvPr>
          <p:cNvSpPr txBox="1"/>
          <p:nvPr/>
        </p:nvSpPr>
        <p:spPr>
          <a:xfrm>
            <a:off x="5096450" y="3771601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ESP-NOW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598D6F-6696-23B7-D089-88F2850906BE}"/>
              </a:ext>
            </a:extLst>
          </p:cNvPr>
          <p:cNvSpPr txBox="1"/>
          <p:nvPr/>
        </p:nvSpPr>
        <p:spPr>
          <a:xfrm>
            <a:off x="5095843" y="4114203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ESP-NOW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E0AF74-2A8F-7050-BA72-5D9484B5E1D8}"/>
              </a:ext>
            </a:extLst>
          </p:cNvPr>
          <p:cNvSpPr txBox="1"/>
          <p:nvPr/>
        </p:nvSpPr>
        <p:spPr>
          <a:xfrm>
            <a:off x="5087742" y="4497944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ESP-NOW</a:t>
            </a:r>
          </a:p>
        </p:txBody>
      </p:sp>
    </p:spTree>
    <p:extLst>
      <p:ext uri="{BB962C8B-B14F-4D97-AF65-F5344CB8AC3E}">
        <p14:creationId xmlns:p14="http://schemas.microsoft.com/office/powerpoint/2010/main" val="2177074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E652C-202F-4355-D656-34091AA3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Board Client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FDA01-99E8-0293-C279-4A770757D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Board Client communication is done using Bluetooth.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board receiving commands for pieces movement (Every command is for 1 axis only and is performed as requested, without considering additional pieces that might be in the way).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is implementing a Shortest Path Algorithm (Dijkstra) with additional movements in the case of additional pieces in the movement path (recursive algorithm).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board sends information about the board full state and pieces location changes (only by client request). </a:t>
            </a:r>
          </a:p>
        </p:txBody>
      </p:sp>
    </p:spTree>
    <p:extLst>
      <p:ext uri="{BB962C8B-B14F-4D97-AF65-F5344CB8AC3E}">
        <p14:creationId xmlns:p14="http://schemas.microsoft.com/office/powerpoint/2010/main" val="39113391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568AE6946BEDF44BC443A32C2318F40" ma:contentTypeVersion="0" ma:contentTypeDescription="Создание документа." ma:contentTypeScope="" ma:versionID="5db1c31d261cd7ae08193c5a088f25e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80503678b7e063f28eb9717bfd077e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5EB503E-5E22-4A00-AA32-FD95023144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B8DFC02-A549-4C2A-AA6B-3258FC153A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A4B42C-2C7D-4462-854D-20122729C4A5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447</TotalTime>
  <Words>1365</Words>
  <Application>Microsoft Office PowerPoint</Application>
  <PresentationFormat>Widescreen</PresentationFormat>
  <Paragraphs>141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Retrospect</vt:lpstr>
      <vt:lpstr>AutoChess  Project</vt:lpstr>
      <vt:lpstr>AutoChess Project Demo</vt:lpstr>
      <vt:lpstr>AutoChess Architecture</vt:lpstr>
      <vt:lpstr>Board</vt:lpstr>
      <vt:lpstr>Board – Pieces movement</vt:lpstr>
      <vt:lpstr>Board – Move detection</vt:lpstr>
      <vt:lpstr>Board – Move detection</vt:lpstr>
      <vt:lpstr>Board – Move detection</vt:lpstr>
      <vt:lpstr>Board – Board Client communication</vt:lpstr>
      <vt:lpstr>Board – Design</vt:lpstr>
      <vt:lpstr>Client</vt:lpstr>
      <vt:lpstr>Client - GUI</vt:lpstr>
      <vt:lpstr>Client - Server communication</vt:lpstr>
      <vt:lpstr>Client - Board communication and movement management</vt:lpstr>
      <vt:lpstr>Client - AI implementation.</vt:lpstr>
      <vt:lpstr>Client - Design</vt:lpstr>
      <vt:lpstr>Server</vt:lpstr>
      <vt:lpstr>Server - Users management</vt:lpstr>
      <vt:lpstr>Server – Clients management.</vt:lpstr>
      <vt:lpstr>Server - Game management.</vt:lpstr>
      <vt:lpstr>Server - Design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AutoChess  Project</dc:title>
  <dc:creator>Yakir Shlezinger</dc:creator>
  <cp:lastModifiedBy>Yakir Shlezinger</cp:lastModifiedBy>
  <cp:revision>9</cp:revision>
  <dcterms:created xsi:type="dcterms:W3CDTF">2022-09-23T18:26:06Z</dcterms:created>
  <dcterms:modified xsi:type="dcterms:W3CDTF">2023-01-29T23:34:10Z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0x010100C568AE6946BEDF44BC443A32C2318F40</vt:lpwstr>
  </property>
</Properties>
</file>